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308" r:id="rId2"/>
    <p:sldId id="354" r:id="rId3"/>
    <p:sldId id="340" r:id="rId4"/>
    <p:sldId id="355" r:id="rId5"/>
    <p:sldId id="356" r:id="rId6"/>
    <p:sldId id="357" r:id="rId7"/>
    <p:sldId id="358" r:id="rId8"/>
    <p:sldId id="359" r:id="rId9"/>
    <p:sldId id="360" r:id="rId10"/>
    <p:sldId id="351" r:id="rId11"/>
    <p:sldId id="338" r:id="rId12"/>
    <p:sldId id="341" r:id="rId13"/>
    <p:sldId id="344" r:id="rId14"/>
    <p:sldId id="352" r:id="rId15"/>
    <p:sldId id="348" r:id="rId16"/>
    <p:sldId id="347" r:id="rId17"/>
    <p:sldId id="350" r:id="rId18"/>
    <p:sldId id="35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C233517-FA61-8FBA-02C3-080A2CFFF93D}" name="Andrija Đokić" initials="AĐ" userId="70525a1869743307" providerId="Windows Live"/>
  <p188:author id="{103920C3-0CD6-9F63-56BC-BFAB901C1BD1}" name="Kemal Önen" initials="KÖ" userId="3c9c56e8327bd64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70"/>
    <a:srgbClr val="004074"/>
    <a:srgbClr val="60765C"/>
    <a:srgbClr val="FF7F00"/>
    <a:srgbClr val="002D70"/>
    <a:srgbClr val="262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698AFD-AAD0-40AA-8FEC-C2C95D1DBC79}" v="575" dt="2023-06-30T05:33:43.993"/>
    <p1510:client id="{3290E54B-EB71-43A4-AF1B-578081968E84}" v="22" dt="2023-06-29T12:27:43.735"/>
    <p1510:client id="{421C4A0D-9F6F-4C46-A3F0-31429F61680E}" v="1" dt="2023-06-30T06:43:45.428"/>
    <p1510:client id="{641EA98A-DFF9-2A4D-BBA6-AC1142FC3D96}" v="352" dt="2023-06-29T18:02:43.2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C2D8C-8D4A-48F5-9E1D-C4BE9417F52F}" type="datetimeFigureOut">
              <a:rPr lang="en-GB" smtClean="0"/>
              <a:t>30/06/2023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60C3B-91A2-4D11-8731-09CD3DE7EC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205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801E-DF20-7E47-996F-ACEDC7314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656B3D-87B7-4044-B4E9-BEF4F2695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D269AA-DD7A-DE44-B0C2-4BB849D1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30/06/2023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A0A817-512A-7047-B19E-FF64FEFE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01F349-707A-7449-9B86-FC0B3566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C7E55E-CB8A-2F40-874B-1666909A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DB076C-F870-E44E-88DB-D098624D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30/06/2023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C6D4ED-8C60-CA49-A77C-28697DCEC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7A3C97-6D0B-9949-B52F-7ABEB61E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BB7A159-97EA-4447-A9B9-A1AAB9AC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284" y="248235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279DD46-412B-4424-A790-00A2EDBEC80E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78309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A3A3B-3370-8D4B-B8CA-42261867D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3435FF-B500-9C47-9D71-15BFD909B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09200D-4B11-BA4D-B233-61D2F992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30/06/2023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6AE01D-6F3B-7740-AD5B-6D125245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878774-BFD0-334D-A60F-5CFE6B5B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3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1D10E-7C32-1C4F-8737-0687919C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426720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A80B13-B334-6B4E-89EE-E709EFDB9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E00EB43-E823-4746-B1CF-DEEB810DA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07BBF0-BEC1-4F4F-BDDD-3ABF87A5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30/06/2023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0BA8E4-C72B-7747-B17E-0716A00F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B3B358-4B7E-1F48-B227-B4076D79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09C9A51-C6F6-7B18-78A1-9650688BE230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613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A1EE1A-EDB6-E54D-A766-7DDA2BA4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4CC4D4-DDAC-DB44-A1D7-CB559A5E4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AE453C-ED2A-8F49-8F98-D6D0B831F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B31980D-F0A6-0C49-83F4-122E21D5F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A90183A-FC3C-7144-B897-6B62A07BA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30/06/2023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9506008-6DAA-A744-8DE8-7F88043E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75B1F6-A8A5-A94C-B2B3-6E3D80FE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9867B77-7276-40E6-8EA2-EE942105578C}"/>
              </a:ext>
            </a:extLst>
          </p:cNvPr>
          <p:cNvSpPr txBox="1">
            <a:spLocks/>
          </p:cNvSpPr>
          <p:nvPr userDrawn="1"/>
        </p:nvSpPr>
        <p:spPr>
          <a:xfrm>
            <a:off x="3917244" y="426720"/>
            <a:ext cx="8274756" cy="661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/>
              <a:t>Mastertitelformat bearbeiten</a:t>
            </a:r>
            <a:endParaRPr lang="en-GB" sz="40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661657-F564-1F93-5103-3F0F11877F44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7203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tif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37A8336-B86B-744E-8BCA-26BE82B7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23636"/>
            <a:ext cx="8274756" cy="1148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6DC02-3E23-7A4E-8B65-BA8CF3902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3748A2-E8A3-4A4F-BC5F-0E60F457A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25/11/2021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FBC7A-9020-CD4C-A6B9-02DF52AF4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Jakob </a:t>
            </a:r>
            <a:r>
              <a:rPr lang="en-GB" err="1"/>
              <a:t>Riccabona</a:t>
            </a:r>
            <a:r>
              <a:rPr lang="en-GB"/>
              <a:t> BSc.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10DA4-E8CF-8246-B8D1-88CBB84E1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2" descr="University of Innsbruck - Wikipedia">
            <a:extLst>
              <a:ext uri="{FF2B5EF4-FFF2-40B4-BE49-F238E27FC236}">
                <a16:creationId xmlns:a16="http://schemas.microsoft.com/office/drawing/2014/main" id="{7719B442-EDEF-4E66-8B61-6A912B5052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2211" r="-210" b="29360"/>
          <a:stretch/>
        </p:blipFill>
        <p:spPr bwMode="auto">
          <a:xfrm>
            <a:off x="0" y="17578"/>
            <a:ext cx="3253134" cy="93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aet-innsbruck-logo-cmyk-farbe - Olympiazentrum Tirol Innsbruck">
            <a:extLst>
              <a:ext uri="{FF2B5EF4-FFF2-40B4-BE49-F238E27FC236}">
                <a16:creationId xmlns:a16="http://schemas.microsoft.com/office/drawing/2014/main" id="{48B3FD44-9C42-ED49-93BD-1143BC2B628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/>
          <a:stretch/>
        </p:blipFill>
        <p:spPr bwMode="auto">
          <a:xfrm>
            <a:off x="169334" y="149466"/>
            <a:ext cx="2381956" cy="68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184D26-3440-024A-B33A-1C85CBDB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044" b="7674"/>
          <a:stretch/>
        </p:blipFill>
        <p:spPr>
          <a:xfrm>
            <a:off x="0" y="839105"/>
            <a:ext cx="12212700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drija.djokic@student.uibk.ac.at" TargetMode="External"/><Relationship Id="rId2" Type="http://schemas.openxmlformats.org/officeDocument/2006/relationships/hyperlink" Target="mailto:lukas.prader@student.uibk.ac.a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F36A7-FCBF-6515-F8A4-6009ACE30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DE">
                <a:solidFill>
                  <a:srgbClr val="002D70"/>
                </a:solidFill>
              </a:rPr>
              <a:t>Grundpraktikum </a:t>
            </a:r>
            <a:r>
              <a:rPr lang="en-US">
                <a:solidFill>
                  <a:srgbClr val="002D70"/>
                </a:solidFill>
              </a:rPr>
              <a:t>2 – </a:t>
            </a:r>
            <a:br>
              <a:rPr lang="en-US">
                <a:solidFill>
                  <a:srgbClr val="002D70"/>
                </a:solidFill>
              </a:rPr>
            </a:br>
            <a:r>
              <a:rPr lang="en-US" err="1">
                <a:solidFill>
                  <a:srgbClr val="002D70"/>
                </a:solidFill>
              </a:rPr>
              <a:t>Versuch</a:t>
            </a:r>
            <a:r>
              <a:rPr lang="en-US">
                <a:solidFill>
                  <a:srgbClr val="002D70"/>
                </a:solidFill>
              </a:rPr>
              <a:t> 4: </a:t>
            </a:r>
            <a:r>
              <a:rPr lang="en-US" err="1">
                <a:solidFill>
                  <a:srgbClr val="002D70"/>
                </a:solidFill>
              </a:rPr>
              <a:t>Spezifische</a:t>
            </a:r>
            <a:r>
              <a:rPr lang="en-US">
                <a:solidFill>
                  <a:srgbClr val="002D70"/>
                </a:solidFill>
              </a:rPr>
              <a:t> </a:t>
            </a:r>
            <a:r>
              <a:rPr lang="en-US" err="1">
                <a:solidFill>
                  <a:srgbClr val="002D70"/>
                </a:solidFill>
              </a:rPr>
              <a:t>Ladung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3D7779-CBA3-3EAF-21D5-4CEFE0AB7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18967"/>
            <a:ext cx="9144000" cy="23875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002C70"/>
                </a:solidFill>
              </a:rPr>
              <a:t>Lukas Prader</a:t>
            </a:r>
            <a:r>
              <a:rPr lang="de-DE" baseline="30000">
                <a:solidFill>
                  <a:srgbClr val="002C70"/>
                </a:solidFill>
              </a:rPr>
              <a:t>1</a:t>
            </a:r>
            <a:r>
              <a:rPr lang="de-DE">
                <a:solidFill>
                  <a:srgbClr val="002C70"/>
                </a:solidFill>
              </a:rPr>
              <a:t>,</a:t>
            </a:r>
            <a:r>
              <a:rPr lang="de-AT">
                <a:solidFill>
                  <a:srgbClr val="002C70"/>
                </a:solidFill>
              </a:rPr>
              <a:t>Andrija Đokić</a:t>
            </a:r>
            <a:r>
              <a:rPr lang="de-DE" baseline="30000">
                <a:solidFill>
                  <a:srgbClr val="002C70"/>
                </a:solidFill>
              </a:rPr>
              <a:t>2</a:t>
            </a:r>
            <a:r>
              <a:rPr lang="de-AT">
                <a:solidFill>
                  <a:srgbClr val="002C70"/>
                </a:solidFill>
              </a:rPr>
              <a:t>, </a:t>
            </a:r>
            <a:r>
              <a:rPr lang="de-DE">
                <a:solidFill>
                  <a:srgbClr val="002C70"/>
                </a:solidFill>
              </a:rPr>
              <a:t>Kemal Önen</a:t>
            </a:r>
            <a:r>
              <a:rPr lang="de-DE" baseline="30000">
                <a:solidFill>
                  <a:srgbClr val="002C70"/>
                </a:solidFill>
              </a:rPr>
              <a:t>3</a:t>
            </a:r>
          </a:p>
          <a:p>
            <a:r>
              <a:rPr lang="de-DE">
                <a:solidFill>
                  <a:srgbClr val="002C70"/>
                </a:solidFill>
              </a:rPr>
              <a:t>Betreuerin: </a:t>
            </a:r>
            <a:r>
              <a:rPr lang="de-DE">
                <a:solidFill>
                  <a:srgbClr val="002C70"/>
                </a:solidFill>
                <a:latin typeface="Calibri"/>
                <a:ea typeface="Calibri"/>
                <a:cs typeface="Calibri"/>
              </a:rPr>
              <a:t>Christine Lochmann, </a:t>
            </a:r>
            <a:r>
              <a:rPr lang="de-DE" err="1">
                <a:solidFill>
                  <a:srgbClr val="002C70"/>
                </a:solidFill>
                <a:latin typeface="Calibri"/>
                <a:ea typeface="Calibri"/>
                <a:cs typeface="Calibri"/>
              </a:rPr>
              <a:t>MSc</a:t>
            </a:r>
            <a:r>
              <a:rPr lang="de-DE">
                <a:solidFill>
                  <a:srgbClr val="002C70"/>
                </a:solidFill>
                <a:latin typeface="Calibri"/>
                <a:ea typeface="Calibri"/>
                <a:cs typeface="Calibri"/>
              </a:rPr>
              <a:t>.</a:t>
            </a:r>
            <a:endParaRPr lang="de-AT">
              <a:solidFill>
                <a:srgbClr val="002C70"/>
              </a:solidFill>
              <a:latin typeface="Calibri"/>
              <a:ea typeface="Calibri"/>
              <a:cs typeface="Calibri"/>
            </a:endParaRPr>
          </a:p>
          <a:p>
            <a:r>
              <a:rPr lang="de-AT">
                <a:solidFill>
                  <a:srgbClr val="002C70"/>
                </a:solidFill>
              </a:rPr>
              <a:t>Datum der Ausführung: 22.06.2023</a:t>
            </a:r>
          </a:p>
          <a:p>
            <a:r>
              <a:rPr lang="de-AT">
                <a:effectLst/>
              </a:rPr>
              <a:t>Datum der Präsentation</a:t>
            </a:r>
            <a:r>
              <a:rPr lang="de-AT">
                <a:solidFill>
                  <a:srgbClr val="002C70"/>
                </a:solidFill>
              </a:rPr>
              <a:t>: 30.06.2023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6BE9F5-58A0-5545-F557-0A8F2212C7A3}"/>
              </a:ext>
            </a:extLst>
          </p:cNvPr>
          <p:cNvSpPr txBox="1"/>
          <p:nvPr/>
        </p:nvSpPr>
        <p:spPr>
          <a:xfrm>
            <a:off x="105103" y="6169572"/>
            <a:ext cx="25329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aseline="30000"/>
              <a:t>1 </a:t>
            </a:r>
            <a:r>
              <a:rPr lang="de-DE" sz="1100">
                <a:hlinkClick r:id="rId2"/>
              </a:rPr>
              <a:t>lukas.prader@student.uibk.ac.at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2 </a:t>
            </a:r>
            <a:r>
              <a:rPr lang="de-DE" sz="1100">
                <a:hlinkClick r:id="rId3"/>
              </a:rPr>
              <a:t>andrija.djokic@student.uibk.ac.at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3 </a:t>
            </a:r>
            <a:r>
              <a:rPr lang="de-DE" sz="1100">
                <a:hlinkClick r:id="rId2"/>
              </a:rPr>
              <a:t>kemal.oenen@student.uibk.ac.at</a:t>
            </a:r>
            <a:r>
              <a:rPr lang="de-DE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790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C230E40-CD4F-F1D0-F6B6-900198327115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de-AT"/>
          </a:p>
          <a:p>
            <a:pPr algn="ctr"/>
            <a:endParaRPr lang="de-AT" sz="6000"/>
          </a:p>
          <a:p>
            <a:pPr algn="ctr"/>
            <a:r>
              <a:rPr lang="de-AT" sz="6000"/>
              <a:t>Durchführung</a:t>
            </a:r>
            <a:endParaRPr lang="de-DE" sz="6000"/>
          </a:p>
        </p:txBody>
      </p:sp>
    </p:spTree>
    <p:extLst>
      <p:ext uri="{BB962C8B-B14F-4D97-AF65-F5344CB8AC3E}">
        <p14:creationId xmlns:p14="http://schemas.microsoft.com/office/powerpoint/2010/main" val="488697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0A95E0-6A90-650B-F074-1A3E46E12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44618" cy="4351338"/>
          </a:xfrm>
        </p:spPr>
        <p:txBody>
          <a:bodyPr>
            <a:normAutofit/>
          </a:bodyPr>
          <a:lstStyle/>
          <a:p>
            <a:r>
              <a:rPr lang="de-DE" sz="2400">
                <a:solidFill>
                  <a:schemeClr val="tx1"/>
                </a:solidFill>
              </a:rPr>
              <a:t>Erzeugt den Elektronenstrahl durch Glühemission</a:t>
            </a:r>
          </a:p>
          <a:p>
            <a:r>
              <a:rPr lang="de-DE" sz="2400">
                <a:solidFill>
                  <a:schemeClr val="tx1"/>
                </a:solidFill>
              </a:rPr>
              <a:t>Zylinder zur Bündelung des Strahls mit einem Wendel(Kathode) drinnen, kegelförmige Öffnung(Anode) auf anderer Seite</a:t>
            </a:r>
          </a:p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434A21-2FC0-4BD5-CA74-683DF3D0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sz="4000"/>
              <a:t>Versuchsaufbau und Fadenstrahlrohr</a:t>
            </a:r>
            <a:endParaRPr lang="de-DE" sz="400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A19038B-6C92-A24D-96DF-D318E767D5E6}"/>
              </a:ext>
            </a:extLst>
          </p:cNvPr>
          <p:cNvSpPr txBox="1"/>
          <p:nvPr/>
        </p:nvSpPr>
        <p:spPr>
          <a:xfrm>
            <a:off x="265043" y="6299419"/>
            <a:ext cx="11926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>
                <a:solidFill>
                  <a:schemeClr val="tx1">
                    <a:lumMod val="65000"/>
                    <a:lumOff val="35000"/>
                  </a:schemeClr>
                </a:solidFill>
              </a:rPr>
              <a:t>[3]: 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Univ.-Prof. Dr. Gerhard Kirchmair et. al., „Grundpraktikum 2, Versuch 4: Bestimmung der spezifischen Ladung von Elektronen mit Hilfe des Fadenstrahlrohres“.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Praktikumsvorschrift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Sommersemester 2023.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BC8ED8-B1BA-7271-EAC9-B69D954C8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264" y="1647380"/>
            <a:ext cx="2740684" cy="452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20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D63D4E-57FB-B4B9-128C-5F00366C8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65985" cy="4351338"/>
          </a:xfrm>
        </p:spPr>
        <p:txBody>
          <a:bodyPr>
            <a:normAutofit/>
          </a:bodyPr>
          <a:lstStyle/>
          <a:p>
            <a:r>
              <a:rPr lang="de-DE" sz="2400">
                <a:solidFill>
                  <a:schemeClr val="tx1"/>
                </a:solidFill>
              </a:rPr>
              <a:t>Aufgrund der Sichtbarkeit verwendet</a:t>
            </a:r>
          </a:p>
          <a:p>
            <a:r>
              <a:rPr lang="de-DE" sz="2400">
                <a:solidFill>
                  <a:schemeClr val="tx1"/>
                </a:solidFill>
              </a:rPr>
              <a:t>Symmetrisch zum Fadenstrahlrohr</a:t>
            </a:r>
          </a:p>
          <a:p>
            <a:r>
              <a:rPr lang="de-DE" sz="2400">
                <a:solidFill>
                  <a:schemeClr val="tx1"/>
                </a:solidFill>
              </a:rPr>
              <a:t>Falls </a:t>
            </a:r>
            <a:r>
              <a:rPr lang="de-DE" sz="2400" b="1">
                <a:solidFill>
                  <a:schemeClr val="tx1"/>
                </a:solidFill>
              </a:rPr>
              <a:t>Abstand</a:t>
            </a:r>
            <a:r>
              <a:rPr lang="de-DE" sz="2400">
                <a:solidFill>
                  <a:schemeClr val="tx1"/>
                </a:solidFill>
              </a:rPr>
              <a:t> der Spulen = </a:t>
            </a:r>
            <a:r>
              <a:rPr lang="de-DE" sz="2400" b="1">
                <a:solidFill>
                  <a:schemeClr val="tx1"/>
                </a:solidFill>
              </a:rPr>
              <a:t>Spulenradius</a:t>
            </a:r>
            <a:r>
              <a:rPr lang="de-DE" sz="2400">
                <a:solidFill>
                  <a:schemeClr val="tx1"/>
                </a:solidFill>
              </a:rPr>
              <a:t> gibt es nahezu </a:t>
            </a:r>
            <a:r>
              <a:rPr lang="de-DE" sz="2400" b="1">
                <a:solidFill>
                  <a:schemeClr val="tx1"/>
                </a:solidFill>
              </a:rPr>
              <a:t>homogenes</a:t>
            </a:r>
            <a:r>
              <a:rPr lang="de-DE" sz="2400">
                <a:solidFill>
                  <a:schemeClr val="tx1"/>
                </a:solidFill>
              </a:rPr>
              <a:t> magnetisches Feld</a:t>
            </a:r>
          </a:p>
          <a:p>
            <a:r>
              <a:rPr lang="de-DE" sz="2400">
                <a:solidFill>
                  <a:schemeClr val="tx1"/>
                </a:solidFill>
              </a:rPr>
              <a:t>Magnetische Feldstärke aus </a:t>
            </a:r>
            <a:r>
              <a:rPr lang="de-DE" sz="2400" err="1">
                <a:solidFill>
                  <a:schemeClr val="tx1"/>
                </a:solidFill>
              </a:rPr>
              <a:t>Biot-Savart</a:t>
            </a:r>
            <a:r>
              <a:rPr lang="sr-Latn-RS" sz="2400">
                <a:solidFill>
                  <a:schemeClr val="tx1"/>
                </a:solidFill>
              </a:rPr>
              <a:t>’</a:t>
            </a:r>
            <a:r>
              <a:rPr lang="de-DE" sz="2400" err="1">
                <a:solidFill>
                  <a:schemeClr val="tx1"/>
                </a:solidFill>
              </a:rPr>
              <a:t>schem</a:t>
            </a:r>
            <a:r>
              <a:rPr lang="de-DE" sz="2400">
                <a:solidFill>
                  <a:schemeClr val="tx1"/>
                </a:solidFill>
              </a:rPr>
              <a:t> Gesetz berechenbar und beträgt in diesem Fall:</a:t>
            </a:r>
          </a:p>
          <a:p>
            <a:endParaRPr lang="de-DE" sz="2400">
              <a:solidFill>
                <a:schemeClr val="tx1"/>
              </a:solidFill>
            </a:endParaRPr>
          </a:p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B3DAC2-4083-621C-E08E-C81F13A4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Helmholtz-Spulen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CDA0A7-5FC7-9C0D-EB7C-F616F4BA6726}"/>
                  </a:ext>
                </a:extLst>
              </p:cNvPr>
              <p:cNvSpPr txBox="1"/>
              <p:nvPr/>
            </p:nvSpPr>
            <p:spPr>
              <a:xfrm>
                <a:off x="2555022" y="4529797"/>
                <a:ext cx="2602523" cy="8552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125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CDA0A7-5FC7-9C0D-EB7C-F616F4BA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022" y="4529797"/>
                <a:ext cx="2602523" cy="8552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CD78D25-88A8-B75C-8F2C-282AD17C4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22" y="1359447"/>
            <a:ext cx="4473911" cy="4796414"/>
          </a:xfrm>
          <a:prstGeom prst="rect">
            <a:avLst/>
          </a:prstGeom>
        </p:spPr>
      </p:pic>
      <p:sp>
        <p:nvSpPr>
          <p:cNvPr id="7" name="Textfeld 13">
            <a:extLst>
              <a:ext uri="{FF2B5EF4-FFF2-40B4-BE49-F238E27FC236}">
                <a16:creationId xmlns:a16="http://schemas.microsoft.com/office/drawing/2014/main" id="{377F8260-0CFC-54D2-3E7E-456D67BE0768}"/>
              </a:ext>
            </a:extLst>
          </p:cNvPr>
          <p:cNvSpPr txBox="1"/>
          <p:nvPr/>
        </p:nvSpPr>
        <p:spPr>
          <a:xfrm>
            <a:off x="7400022" y="6155861"/>
            <a:ext cx="6192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>
                <a:solidFill>
                  <a:schemeClr val="bg2">
                    <a:lumMod val="75000"/>
                  </a:schemeClr>
                </a:solidFill>
              </a:rPr>
              <a:t>Quelle: https://de.wikipedia.org/wiki/Helmholtz-Spule</a:t>
            </a:r>
            <a:endParaRPr lang="en-US" sz="1200" i="1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980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361DFC-2E49-1110-B05E-A939F52EA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>
                <a:solidFill>
                  <a:schemeClr val="tx1"/>
                </a:solidFill>
              </a:rPr>
              <a:t>Elektronen reagieren mit Wasserstoffatomen </a:t>
            </a:r>
            <a:r>
              <a:rPr lang="de-DE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sichtbar</a:t>
            </a:r>
          </a:p>
          <a:p>
            <a:r>
              <a:rPr lang="de-DE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Anlegen des Magnetfeldes durch Helmholtz-Spulen→ Kreisbahn</a:t>
            </a:r>
          </a:p>
          <a:p>
            <a:r>
              <a:rPr lang="de-DE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2400" baseline="-25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de-DE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249,9(1) V , U</a:t>
            </a:r>
            <a:r>
              <a:rPr lang="de-DE" sz="2400" baseline="-25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de-DE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299,8(1) V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7D88B4-9477-702B-A213-AE1816D2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F1598D-4CA9-9869-CC8D-0F48BA774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823" y="2931717"/>
            <a:ext cx="3850341" cy="32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68A72E-8197-7AA1-2D64-BB736791AAC9}"/>
              </a:ext>
            </a:extLst>
          </p:cNvPr>
          <p:cNvSpPr txBox="1"/>
          <p:nvPr/>
        </p:nvSpPr>
        <p:spPr>
          <a:xfrm>
            <a:off x="5361247" y="6332766"/>
            <a:ext cx="683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>
                <a:solidFill>
                  <a:schemeClr val="bg2">
                    <a:lumMod val="75000"/>
                  </a:schemeClr>
                </a:solidFill>
              </a:rPr>
              <a:t>Quelle: </a:t>
            </a:r>
            <a:r>
              <a:rPr lang="en-US" sz="1200" i="1">
                <a:solidFill>
                  <a:schemeClr val="bg2">
                    <a:lumMod val="75000"/>
                  </a:schemeClr>
                </a:solidFill>
              </a:rPr>
              <a:t>https://www.ayva.ca/sci/product/se-9629_electron_charge-to-mass_ratio_e-m_apparatus/</a:t>
            </a:r>
          </a:p>
        </p:txBody>
      </p:sp>
    </p:spTree>
    <p:extLst>
      <p:ext uri="{BB962C8B-B14F-4D97-AF65-F5344CB8AC3E}">
        <p14:creationId xmlns:p14="http://schemas.microsoft.com/office/powerpoint/2010/main" val="1063080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C230E40-CD4F-F1D0-F6B6-900198327115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de-AT"/>
          </a:p>
          <a:p>
            <a:pPr algn="ctr"/>
            <a:endParaRPr lang="de-AT" sz="6000"/>
          </a:p>
          <a:p>
            <a:pPr algn="ctr"/>
            <a:r>
              <a:rPr lang="de-AT" sz="6000"/>
              <a:t>Auswertung</a:t>
            </a:r>
            <a:endParaRPr lang="de-DE" sz="6000"/>
          </a:p>
        </p:txBody>
      </p:sp>
    </p:spTree>
    <p:extLst>
      <p:ext uri="{BB962C8B-B14F-4D97-AF65-F5344CB8AC3E}">
        <p14:creationId xmlns:p14="http://schemas.microsoft.com/office/powerpoint/2010/main" val="2677886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17EFE-5270-7E9A-77F1-ECD2124C30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endParaRPr 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ea typeface="Calibri"/>
                  <a:cs typeface="Calibri"/>
                </a:endParaRPr>
              </a:p>
              <a:p>
                <a:endParaRPr 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ea typeface="Calibri"/>
                  <a:cs typeface="Calibri"/>
                </a:endParaRPr>
              </a:p>
              <a:p>
                <a:r>
                  <a:rPr 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libri"/>
                    <a:cs typeface="Calibri"/>
                  </a:rPr>
                  <a:t>Fit von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fPr>
                      <m:num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𝑒</m:t>
                        </m:r>
                      </m:num>
                      <m:den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𝑚</m:t>
                        </m:r>
                      </m:den>
                    </m:f>
                    <m:r>
                      <a:rPr lang="en-GB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∙</m:t>
                    </m:r>
                    <m:f>
                      <m:fPr>
                        <m:ctrlP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GB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sub>
                          <m:sup>
                            <m:r>
                              <a:rPr lang="en-GB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2</m:t>
                        </m:r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𝑈</m:t>
                        </m:r>
                      </m:den>
                    </m:f>
                    <m:r>
                      <a:rPr lang="en-GB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GB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𝐻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𝑧</m:t>
                            </m:r>
                          </m:sub>
                          <m:sup>
                            <m:r>
                              <a:rPr lang="en-GB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libri"/>
                    <a:cs typeface="Calibri"/>
                  </a:rPr>
                  <a:t>  </a:t>
                </a:r>
                <a:r>
                  <a:rPr lang="en-US" sz="240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libri"/>
                    <a:cs typeface="Calibri"/>
                  </a:rPr>
                  <a:t>nach</a:t>
                </a:r>
                <a:r>
                  <a:rPr 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fPr>
                      <m:num>
                        <m:r>
                          <a:rPr lang="en-GB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𝑒</m:t>
                        </m:r>
                      </m:num>
                      <m:den>
                        <m:r>
                          <a:rPr lang="en-GB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𝑚</m:t>
                        </m:r>
                      </m:den>
                    </m:f>
                  </m:oMath>
                </a14:m>
                <a:endParaRPr 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endParaRPr 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𝑈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GB" sz="24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=249,9(1)</m:t>
                    </m:r>
                  </m:oMath>
                </a14:m>
                <a:r>
                  <a:rPr 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V</a:t>
                </a:r>
              </a:p>
              <a:p>
                <a:endParaRPr 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fPr>
                      <m:num>
                        <m:r>
                          <a:rPr lang="en-GB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𝑒</m:t>
                        </m:r>
                      </m:num>
                      <m:den>
                        <m:r>
                          <a:rPr lang="en-GB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𝑚</m:t>
                        </m:r>
                      </m:den>
                    </m:f>
                    <m:r>
                      <a:rPr lang="en-GB" sz="24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=</m:t>
                    </m:r>
                    <m:r>
                      <m:rPr>
                        <m:nor/>
                      </m:rPr>
                      <a:rPr lang="en-GB" sz="24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1,65(3)</m:t>
                    </m:r>
                    <m:r>
                      <a:rPr lang="en-GB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∙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10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C/kg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17EFE-5270-7E9A-77F1-ECD2124C3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E12178C-BCA6-4C35-BFF3-624820C8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Calibri Light"/>
                <a:cs typeface="Calibri Light"/>
              </a:rPr>
              <a:t>Ergebnisse</a:t>
            </a:r>
            <a:r>
              <a:rPr lang="en-US">
                <a:ea typeface="Calibri Light"/>
                <a:cs typeface="Calibri Light"/>
              </a:rPr>
              <a:t> - Fits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587E0-6100-618D-2144-41888DC8D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363" y="1521573"/>
            <a:ext cx="6687902" cy="49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8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17EFE-5270-7E9A-77F1-ECD2124C30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endParaRPr 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ea typeface="Calibri"/>
                  <a:cs typeface="Calibri"/>
                </a:endParaRPr>
              </a:p>
              <a:p>
                <a:endParaRPr 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ea typeface="Calibri"/>
                  <a:cs typeface="Calibri"/>
                </a:endParaRPr>
              </a:p>
              <a:p>
                <a:r>
                  <a:rPr 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libri"/>
                    <a:cs typeface="Calibri"/>
                  </a:rPr>
                  <a:t>Fit von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fPr>
                      <m:num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𝑒</m:t>
                        </m:r>
                      </m:num>
                      <m:den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𝑚</m:t>
                        </m:r>
                      </m:den>
                    </m:f>
                    <m:r>
                      <a:rPr lang="en-GB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∙</m:t>
                    </m:r>
                    <m:f>
                      <m:fPr>
                        <m:ctrlP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GB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sub>
                          <m:sup>
                            <m:r>
                              <a:rPr lang="en-GB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2</m:t>
                        </m:r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𝑈</m:t>
                        </m:r>
                      </m:den>
                    </m:f>
                    <m:r>
                      <a:rPr lang="en-GB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GB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𝐻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𝑧</m:t>
                            </m:r>
                          </m:sub>
                          <m:sup>
                            <m:r>
                              <a:rPr lang="en-GB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libri"/>
                    <a:cs typeface="Calibri"/>
                  </a:rPr>
                  <a:t>  </a:t>
                </a:r>
                <a:r>
                  <a:rPr lang="en-US" sz="240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libri"/>
                    <a:cs typeface="Calibri"/>
                  </a:rPr>
                  <a:t>nach</a:t>
                </a:r>
                <a:r>
                  <a:rPr 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fPr>
                      <m:num>
                        <m:r>
                          <a:rPr lang="en-GB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𝑒</m:t>
                        </m:r>
                      </m:num>
                      <m:den>
                        <m:r>
                          <a:rPr lang="en-GB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𝑚</m:t>
                        </m:r>
                      </m:den>
                    </m:f>
                  </m:oMath>
                </a14:m>
                <a:endParaRPr 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endParaRPr 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𝑈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GB" sz="24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=299,8(1)</m:t>
                    </m:r>
                  </m:oMath>
                </a14:m>
                <a:r>
                  <a:rPr 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V</a:t>
                </a:r>
              </a:p>
              <a:p>
                <a:endParaRPr 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fPr>
                      <m:num>
                        <m:r>
                          <a:rPr lang="en-GB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𝑒</m:t>
                        </m:r>
                      </m:num>
                      <m:den>
                        <m:r>
                          <a:rPr lang="en-GB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𝑚</m:t>
                        </m:r>
                      </m:den>
                    </m:f>
                    <m:r>
                      <a:rPr lang="en-GB" sz="24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=</m:t>
                    </m:r>
                    <m:r>
                      <m:rPr>
                        <m:nor/>
                      </m:rPr>
                      <a:rPr lang="en-GB" sz="24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1,61(2)</m:t>
                    </m:r>
                    <m:r>
                      <a:rPr lang="en-GB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∙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10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C/kg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17EFE-5270-7E9A-77F1-ECD2124C3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E12178C-BCA6-4C35-BFF3-624820C8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Calibri Light"/>
                <a:cs typeface="Calibri Light"/>
              </a:rPr>
              <a:t>Ergebnisse</a:t>
            </a:r>
            <a:r>
              <a:rPr lang="en-US">
                <a:ea typeface="Calibri Light"/>
                <a:cs typeface="Calibri Light"/>
              </a:rPr>
              <a:t> - Fits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EEB42-798A-A59D-304E-A2A0D4702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329" y="1521574"/>
            <a:ext cx="6687901" cy="495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05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5C2A-1318-1B1D-1075-A9EEB3D95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274320"/>
            <a:ext cx="8274756" cy="661851"/>
          </a:xfrm>
        </p:spPr>
        <p:txBody>
          <a:bodyPr/>
          <a:lstStyle/>
          <a:p>
            <a:r>
              <a:rPr lang="en-GB" err="1"/>
              <a:t>Ergebnisse</a:t>
            </a:r>
            <a:r>
              <a:rPr lang="en-GB"/>
              <a:t> - </a:t>
            </a:r>
            <a:r>
              <a:rPr lang="en-GB" err="1"/>
              <a:t>Vergleich</a:t>
            </a:r>
            <a:endParaRPr lang="en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070E20-F98D-0A3C-07D7-E64B8A7B779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endParaRPr lang="en-GB" sz="2400" i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libri"/>
                  <a:cs typeface="Calibri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GB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𝑒</m:t>
                            </m:r>
                          </m:num>
                          <m:den>
                            <m:r>
                              <a:rPr lang="en-GB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𝑚</m:t>
                            </m:r>
                          </m:den>
                        </m:f>
                      </m:e>
                      <m:sub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249,9 </m:t>
                        </m:r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𝑉</m:t>
                        </m:r>
                      </m:sub>
                    </m:sSub>
                    <m:r>
                      <a:rPr lang="en-GB" sz="24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=</m:t>
                    </m:r>
                    <m:r>
                      <m:rPr>
                        <m:nor/>
                      </m:rPr>
                      <a:rPr lang="en-GB" sz="24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1,65(3)</m:t>
                    </m:r>
                    <m:r>
                      <a:rPr lang="en-GB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∙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10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C/kg</a:t>
                </a:r>
                <a:endParaRPr lang="en-GB" sz="2400" i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libri"/>
                  <a:cs typeface="Calibri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GB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𝑒</m:t>
                            </m:r>
                          </m:num>
                          <m:den>
                            <m:r>
                              <a:rPr lang="en-GB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𝑚</m:t>
                            </m:r>
                          </m:den>
                        </m:f>
                      </m:e>
                      <m:sub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299,8 </m:t>
                        </m:r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𝑉</m:t>
                        </m:r>
                      </m:sub>
                    </m:sSub>
                    <m:r>
                      <a:rPr lang="en-GB" sz="24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=</m:t>
                    </m:r>
                    <m:r>
                      <m:rPr>
                        <m:nor/>
                      </m:rPr>
                      <a:rPr lang="en-GB" sz="24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1,61(2)</m:t>
                    </m:r>
                    <m:r>
                      <a:rPr lang="en-GB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∙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10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C/kg</a:t>
                </a:r>
              </a:p>
              <a:p>
                <a:endParaRPr 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r>
                  <a:rPr lang="en-US" sz="240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Literaturwert</a:t>
                </a:r>
                <a:r>
                  <a:rPr 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fPr>
                      <m:num>
                        <m:r>
                          <a:rPr lang="en-GB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𝑒</m:t>
                        </m:r>
                      </m:num>
                      <m:den>
                        <m:r>
                          <a:rPr lang="en-GB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𝑚</m:t>
                        </m:r>
                      </m:den>
                    </m:f>
                    <m:r>
                      <a:rPr lang="en-GB" sz="24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=</m:t>
                    </m:r>
                    <m:r>
                      <m:rPr>
                        <m:nor/>
                      </m:rPr>
                      <a:rPr lang="en-GB" sz="2400" b="0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1,75882001076(53)</m:t>
                    </m:r>
                    <m:r>
                      <a:rPr lang="en-GB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∙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10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C/kg</a:t>
                </a:r>
              </a:p>
              <a:p>
                <a:endParaRPr lang="en-AT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070E20-F98D-0A3C-07D7-E64B8A7B77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26E77C2-28D5-A3E5-03BE-783C881857F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4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Abweichung </a:t>
                </a:r>
                <a:r>
                  <a:rPr lang="en-GB" sz="240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vom</a:t>
                </a:r>
                <a:r>
                  <a:rPr lang="en-GB" sz="24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GB" sz="240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Literaturwert</a:t>
                </a:r>
                <a:r>
                  <a:rPr lang="en-GB" sz="24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GB" sz="240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im</a:t>
                </a:r>
                <a:r>
                  <a:rPr lang="en-GB" sz="24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Mittel ca. 8%</a:t>
                </a:r>
              </a:p>
              <a:p>
                <a:r>
                  <a:rPr lang="en-GB" sz="240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Mögliche</a:t>
                </a:r>
                <a:r>
                  <a:rPr lang="en-GB" sz="24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GB" sz="240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Ursache</a:t>
                </a:r>
                <a:r>
                  <a:rPr lang="en-GB" sz="24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 </a:t>
                </a:r>
                <a:r>
                  <a:rPr lang="en-GB" sz="240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Brechung</a:t>
                </a:r>
                <a:r>
                  <a:rPr lang="en-GB" sz="24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 der </a:t>
                </a:r>
                <a:r>
                  <a:rPr lang="en-GB" sz="240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Glaskugel</a:t>
                </a:r>
                <a:r>
                  <a:rPr lang="en-GB" sz="24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=&gt; </a:t>
                </a:r>
                <a:r>
                  <a:rPr lang="en-GB" sz="240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Parallelverschiebung</a:t>
                </a:r>
                <a:endParaRPr lang="en-GB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r>
                  <a:rPr lang="en-GB" sz="24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=&gt; Radius </a:t>
                </a:r>
                <a:r>
                  <a:rPr lang="en-GB" sz="240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wird</a:t>
                </a:r>
                <a:r>
                  <a:rPr lang="en-GB" sz="24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GB" sz="240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überschätzt</a:t>
                </a:r>
                <a:endParaRPr lang="en-GB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r>
                  <a:rPr lang="en-GB" sz="24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=&gt;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fPr>
                      <m:num>
                        <m:r>
                          <a:rPr lang="en-GB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𝑒</m:t>
                        </m:r>
                      </m:num>
                      <m:den>
                        <m:r>
                          <a:rPr lang="en-GB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GB" sz="24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GB" sz="240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wird</a:t>
                </a:r>
                <a:r>
                  <a:rPr lang="en-GB" sz="240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GB" sz="240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unterschätzt</a:t>
                </a:r>
                <a:endParaRPr lang="en-AT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26E77C2-28D5-A3E5-03BE-783C881857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64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1DD2887-046C-FC03-5663-937CBA8C7107}"/>
              </a:ext>
            </a:extLst>
          </p:cNvPr>
          <p:cNvSpPr txBox="1"/>
          <p:nvPr/>
        </p:nvSpPr>
        <p:spPr>
          <a:xfrm>
            <a:off x="838200" y="4999653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>
                <a:solidFill>
                  <a:schemeClr val="bg2">
                    <a:lumMod val="75000"/>
                  </a:schemeClr>
                </a:solidFill>
              </a:rPr>
              <a:t>Quelle: </a:t>
            </a:r>
            <a:r>
              <a:rPr lang="en-US" sz="2000" i="1">
                <a:solidFill>
                  <a:schemeClr val="bg2">
                    <a:lumMod val="75000"/>
                  </a:schemeClr>
                </a:solidFill>
              </a:rPr>
              <a:t>https://physics.nist.gov/cgi-bin/cuu/Value?esme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F20547-7341-E331-AE37-01FA72E92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1" t="8975" r="10437" b="8315"/>
          <a:stretch/>
        </p:blipFill>
        <p:spPr bwMode="auto">
          <a:xfrm>
            <a:off x="6517341" y="4446495"/>
            <a:ext cx="232185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682474-477B-07DC-751D-98CF2C3E762B}"/>
              </a:ext>
            </a:extLst>
          </p:cNvPr>
          <p:cNvSpPr txBox="1"/>
          <p:nvPr/>
        </p:nvSpPr>
        <p:spPr>
          <a:xfrm>
            <a:off x="8839200" y="5353596"/>
            <a:ext cx="31914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>
                <a:solidFill>
                  <a:schemeClr val="bg2">
                    <a:lumMod val="75000"/>
                  </a:schemeClr>
                </a:solidFill>
              </a:rPr>
              <a:t>Quelle: </a:t>
            </a:r>
            <a:r>
              <a:rPr lang="en-US" sz="2000" i="1">
                <a:solidFill>
                  <a:schemeClr val="bg2">
                    <a:lumMod val="75000"/>
                  </a:schemeClr>
                </a:solidFill>
              </a:rPr>
              <a:t>https://www.grund-wissen.de/physik/optik/lichtbrechung.html</a:t>
            </a:r>
          </a:p>
          <a:p>
            <a:endParaRPr lang="en-US" sz="2000" i="1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325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C230E40-CD4F-F1D0-F6B6-900198327115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de-AT"/>
          </a:p>
          <a:p>
            <a:pPr algn="ctr"/>
            <a:endParaRPr lang="de-AT" sz="6000"/>
          </a:p>
          <a:p>
            <a:pPr algn="ctr"/>
            <a:r>
              <a:rPr lang="de-AT" sz="6000">
                <a:cs typeface="Calibri Light" panose="020F0302020204030204"/>
              </a:rPr>
              <a:t>Danke für die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687007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567315-DE15-5364-1E43-EB0C5518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Historischer Hintergrund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F7DD22-8C07-0C93-32C9-06B9F481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08" y="1393341"/>
            <a:ext cx="3702327" cy="480631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16312AA-5519-000C-83BD-1664B64B7A5F}"/>
              </a:ext>
            </a:extLst>
          </p:cNvPr>
          <p:cNvSpPr txBox="1"/>
          <p:nvPr/>
        </p:nvSpPr>
        <p:spPr>
          <a:xfrm>
            <a:off x="472109" y="6332766"/>
            <a:ext cx="11658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J. J. Thomson(1897) „XL. </a:t>
            </a:r>
            <a:r>
              <a:rPr lang="de-AT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Cathode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Rays“, </a:t>
            </a:r>
            <a:r>
              <a:rPr lang="de-AT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Philosophical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Magazine Series 5, 44: 269, 293 — 316.</a:t>
            </a:r>
          </a:p>
          <a:p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[2]: Unterlagen zu „Physikalisches Praktikum für Nebenfach Physik, V18: Spezifische Elektronenladung </a:t>
            </a:r>
            <a:r>
              <a:rPr lang="de-AT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/m“. Universität Göttingen. https://</a:t>
            </a:r>
            <a:r>
              <a:rPr lang="de-AT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lp.uni-goettingen.de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de-AT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de-AT" sz="1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text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/8140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DA98BD2-DABC-25E7-EF04-C3EA62C099DA}"/>
              </a:ext>
            </a:extLst>
          </p:cNvPr>
          <p:cNvSpPr txBox="1"/>
          <p:nvPr/>
        </p:nvSpPr>
        <p:spPr>
          <a:xfrm>
            <a:off x="4415128" y="1675342"/>
            <a:ext cx="72048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2400"/>
              <a:t>Die Idee eines fundamentaleren Aufbaus von Atomen existierte damals bereits.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400"/>
              <a:t>Jedoch: Elementare Bausteine sollten so groß sein, wie das H-Atom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400"/>
              <a:t>Untersuchungen an Kathodenstrahlen zeigten, dass diese eine unerwartet große Reichweite in Luft haben</a:t>
            </a:r>
          </a:p>
          <a:p>
            <a:pPr marL="342900" indent="-342900">
              <a:buFont typeface="+mj-lt"/>
              <a:buAutoNum type="arabicPeriod"/>
            </a:pPr>
            <a:endParaRPr lang="de-DE" sz="2400"/>
          </a:p>
          <a:p>
            <a:pPr marL="342900" indent="-342900">
              <a:buFont typeface="+mj-lt"/>
              <a:buAutoNum type="arabicPeriod"/>
            </a:pPr>
            <a:endParaRPr lang="de-DE" sz="2400"/>
          </a:p>
          <a:p>
            <a:pPr marL="342900" indent="-342900">
              <a:buFont typeface="Wingdings" pitchFamily="2" charset="2"/>
              <a:buChar char="è"/>
            </a:pPr>
            <a:r>
              <a:rPr lang="de-DE" sz="2400">
                <a:solidFill>
                  <a:srgbClr val="002C70"/>
                </a:solidFill>
                <a:sym typeface="Wingdings" pitchFamily="2" charset="2"/>
              </a:rPr>
              <a:t>Thomson zeigte, dass Kathodenstrahlen (immer) aus Teilchen bestehen, die eine gleiche und entgegensetzte Ladung zu H</a:t>
            </a:r>
            <a:r>
              <a:rPr lang="de-DE" sz="2400" baseline="30000">
                <a:solidFill>
                  <a:srgbClr val="002C70"/>
                </a:solidFill>
                <a:sym typeface="Wingdings" pitchFamily="2" charset="2"/>
              </a:rPr>
              <a:t>+</a:t>
            </a:r>
            <a:r>
              <a:rPr lang="de-DE" sz="2400">
                <a:solidFill>
                  <a:srgbClr val="002C70"/>
                </a:solidFill>
                <a:sym typeface="Wingdings" pitchFamily="2" charset="2"/>
              </a:rPr>
              <a:t> besitzen, mit einer knapp 2000-fach kleineren Masse  Das Elektron </a:t>
            </a:r>
            <a:r>
              <a:rPr lang="de-DE" sz="2400" err="1">
                <a:solidFill>
                  <a:srgbClr val="002C70"/>
                </a:solidFill>
                <a:sym typeface="Wingdings" pitchFamily="2" charset="2"/>
              </a:rPr>
              <a:t>e</a:t>
            </a:r>
            <a:r>
              <a:rPr lang="de-DE" sz="2400" baseline="30000">
                <a:solidFill>
                  <a:srgbClr val="002C70"/>
                </a:solidFill>
                <a:sym typeface="Wingdings" pitchFamily="2" charset="2"/>
              </a:rPr>
              <a:t>-</a:t>
            </a:r>
            <a:endParaRPr lang="de-DE" sz="2400">
              <a:solidFill>
                <a:srgbClr val="002C7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82313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C230E40-CD4F-F1D0-F6B6-900198327115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de-AT"/>
          </a:p>
          <a:p>
            <a:pPr algn="ctr"/>
            <a:endParaRPr lang="de-AT" sz="6000"/>
          </a:p>
          <a:p>
            <a:pPr algn="ctr"/>
            <a:r>
              <a:rPr lang="de-AT" sz="6000"/>
              <a:t>Theorie</a:t>
            </a:r>
            <a:endParaRPr lang="de-DE" sz="6000"/>
          </a:p>
        </p:txBody>
      </p:sp>
    </p:spTree>
    <p:extLst>
      <p:ext uri="{BB962C8B-B14F-4D97-AF65-F5344CB8AC3E}">
        <p14:creationId xmlns:p14="http://schemas.microsoft.com/office/powerpoint/2010/main" val="2672256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0FC86D-8A70-78DE-D202-38E1E63A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887" y="248235"/>
            <a:ext cx="9010153" cy="661851"/>
          </a:xfrm>
        </p:spPr>
        <p:txBody>
          <a:bodyPr>
            <a:normAutofit fontScale="90000"/>
          </a:bodyPr>
          <a:lstStyle/>
          <a:p>
            <a:r>
              <a:rPr lang="de-AT" sz="3600">
                <a:effectLst/>
              </a:rPr>
              <a:t>Das Elektron im elektrischen und magnetischen Feld </a:t>
            </a:r>
            <a:endParaRPr lang="de-AT" sz="360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0CCF8A-525F-7B35-EC6F-F8F04FF8FF38}"/>
              </a:ext>
            </a:extLst>
          </p:cNvPr>
          <p:cNvSpPr txBox="1"/>
          <p:nvPr/>
        </p:nvSpPr>
        <p:spPr>
          <a:xfrm>
            <a:off x="265043" y="6299419"/>
            <a:ext cx="11926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>
                <a:solidFill>
                  <a:schemeClr val="tx1">
                    <a:lumMod val="65000"/>
                    <a:lumOff val="35000"/>
                  </a:schemeClr>
                </a:solidFill>
              </a:rPr>
              <a:t>[3]: 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Univ.-Prof. Dr. Gerhard Kirchmair et. al., „Grundpraktikum 2, Versuch 4: Bestimmung der spezifischen Ladung von Elektronen mit Hilfe des Fadenstrahlrohres“.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Praktikumsvorschrift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Sommersemester 2023.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5724993-51BB-0BE2-09AE-A7A3A895FBB8}"/>
              </a:ext>
            </a:extLst>
          </p:cNvPr>
          <p:cNvSpPr/>
          <p:nvPr/>
        </p:nvSpPr>
        <p:spPr>
          <a:xfrm>
            <a:off x="457199" y="1480930"/>
            <a:ext cx="4949687" cy="26537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9F4D35A-A88D-E844-4DF2-679754D08CD6}"/>
              </a:ext>
            </a:extLst>
          </p:cNvPr>
          <p:cNvSpPr txBox="1"/>
          <p:nvPr/>
        </p:nvSpPr>
        <p:spPr>
          <a:xfrm>
            <a:off x="619952" y="1558210"/>
            <a:ext cx="4624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="1" i="0" u="none" strike="noStrike">
                <a:solidFill>
                  <a:srgbClr val="000000"/>
                </a:solidFill>
                <a:effectLst/>
              </a:rPr>
              <a:t>Elektrisches</a:t>
            </a:r>
            <a:r>
              <a:rPr lang="de-AT" sz="2200" b="1" i="0" u="none" strike="noStrike">
                <a:solidFill>
                  <a:srgbClr val="000000"/>
                </a:solidFill>
                <a:effectLst/>
              </a:rPr>
              <a:t> Feld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FCE77C8-42C0-449D-7D27-D7C3F776742C}"/>
                  </a:ext>
                </a:extLst>
              </p:cNvPr>
              <p:cNvSpPr txBox="1"/>
              <p:nvPr/>
            </p:nvSpPr>
            <p:spPr>
              <a:xfrm>
                <a:off x="1276349" y="2258360"/>
                <a:ext cx="3689075" cy="843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𝑒𝑈</m:t>
                    </m:r>
                    <m:r>
                      <a:rPr lang="de-D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 </a:t>
                </a:r>
                <a:r>
                  <a:rPr lang="en-US" sz="24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de-D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𝑒𝑈</m:t>
                            </m:r>
                          </m:num>
                          <m:den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de-DE" sz="240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FCE77C8-42C0-449D-7D27-D7C3F7767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49" y="2258360"/>
                <a:ext cx="3689075" cy="843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AC1BBB76-6D10-B87F-C94D-74E3D0C9AB7B}"/>
              </a:ext>
            </a:extLst>
          </p:cNvPr>
          <p:cNvSpPr txBox="1"/>
          <p:nvPr/>
        </p:nvSpPr>
        <p:spPr>
          <a:xfrm>
            <a:off x="619953" y="3355089"/>
            <a:ext cx="449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Geschwindigkeit ergibt sich durch das Durchlaufen eines elektrischen Feld</a:t>
            </a:r>
          </a:p>
        </p:txBody>
      </p:sp>
      <p:pic>
        <p:nvPicPr>
          <p:cNvPr id="12" name="Graphic 10">
            <a:extLst>
              <a:ext uri="{FF2B5EF4-FFF2-40B4-BE49-F238E27FC236}">
                <a16:creationId xmlns:a16="http://schemas.microsoft.com/office/drawing/2014/main" id="{FABBD5E3-B260-4DCC-9F4C-376B0AB96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6036" y="1573081"/>
            <a:ext cx="5369169" cy="2469444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B77BE999-E652-D845-9271-715C11F94ADF}"/>
              </a:ext>
            </a:extLst>
          </p:cNvPr>
          <p:cNvSpPr txBox="1"/>
          <p:nvPr/>
        </p:nvSpPr>
        <p:spPr>
          <a:xfrm>
            <a:off x="6983296" y="4042525"/>
            <a:ext cx="4990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>
                <a:solidFill>
                  <a:schemeClr val="bg2">
                    <a:lumMod val="75000"/>
                  </a:schemeClr>
                </a:solidFill>
              </a:rPr>
              <a:t>Quelle: https://virtuelle-experimente.de/en/b-feld/b-feld/</a:t>
            </a:r>
            <a:r>
              <a:rPr lang="de-DE" sz="1200" i="1" err="1">
                <a:solidFill>
                  <a:schemeClr val="bg2">
                    <a:lumMod val="75000"/>
                  </a:schemeClr>
                </a:solidFill>
              </a:rPr>
              <a:t>kraefte.php</a:t>
            </a:r>
            <a:endParaRPr lang="en-US" sz="1200" i="1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801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0FC86D-8A70-78DE-D202-38E1E63A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887" y="248235"/>
            <a:ext cx="9010153" cy="661851"/>
          </a:xfrm>
        </p:spPr>
        <p:txBody>
          <a:bodyPr>
            <a:normAutofit fontScale="90000"/>
          </a:bodyPr>
          <a:lstStyle/>
          <a:p>
            <a:r>
              <a:rPr lang="de-AT" sz="3600">
                <a:effectLst/>
              </a:rPr>
              <a:t>Das Elektron im elektrischen und magnetischen Feld </a:t>
            </a:r>
            <a:endParaRPr lang="de-AT" sz="360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0CCF8A-525F-7B35-EC6F-F8F04FF8FF38}"/>
              </a:ext>
            </a:extLst>
          </p:cNvPr>
          <p:cNvSpPr txBox="1"/>
          <p:nvPr/>
        </p:nvSpPr>
        <p:spPr>
          <a:xfrm>
            <a:off x="265043" y="6299419"/>
            <a:ext cx="11926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>
                <a:solidFill>
                  <a:schemeClr val="tx1">
                    <a:lumMod val="65000"/>
                    <a:lumOff val="35000"/>
                  </a:schemeClr>
                </a:solidFill>
              </a:rPr>
              <a:t>[3]: 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Univ.-Prof. Dr. Gerhard Kirchmair et. al., „Grundpraktikum 2, Versuch 4: Bestimmung der spezifischen Ladung von Elektronen mit Hilfe des Fadenstrahlrohres“.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Praktikumsvorschrift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Sommersemester 2023.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5724993-51BB-0BE2-09AE-A7A3A895FBB8}"/>
              </a:ext>
            </a:extLst>
          </p:cNvPr>
          <p:cNvSpPr/>
          <p:nvPr/>
        </p:nvSpPr>
        <p:spPr>
          <a:xfrm>
            <a:off x="457199" y="1480930"/>
            <a:ext cx="4949687" cy="26537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9F4D35A-A88D-E844-4DF2-679754D08CD6}"/>
              </a:ext>
            </a:extLst>
          </p:cNvPr>
          <p:cNvSpPr txBox="1"/>
          <p:nvPr/>
        </p:nvSpPr>
        <p:spPr>
          <a:xfrm>
            <a:off x="619952" y="1558210"/>
            <a:ext cx="4624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="1" i="0" u="none" strike="noStrike">
                <a:solidFill>
                  <a:srgbClr val="000000"/>
                </a:solidFill>
                <a:effectLst/>
              </a:rPr>
              <a:t>Elektrisches</a:t>
            </a:r>
            <a:r>
              <a:rPr lang="de-AT" sz="2200" b="1" i="0" u="none" strike="noStrike">
                <a:solidFill>
                  <a:srgbClr val="000000"/>
                </a:solidFill>
                <a:effectLst/>
              </a:rPr>
              <a:t> Feld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BCD2172-EB14-FF8E-CC55-D7CF2FD25E68}"/>
              </a:ext>
            </a:extLst>
          </p:cNvPr>
          <p:cNvSpPr/>
          <p:nvPr/>
        </p:nvSpPr>
        <p:spPr>
          <a:xfrm>
            <a:off x="6622361" y="1480931"/>
            <a:ext cx="4949687" cy="26537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909DB61-D570-BB5F-6474-21823AA3C35E}"/>
              </a:ext>
            </a:extLst>
          </p:cNvPr>
          <p:cNvSpPr txBox="1"/>
          <p:nvPr/>
        </p:nvSpPr>
        <p:spPr>
          <a:xfrm>
            <a:off x="6785114" y="1558210"/>
            <a:ext cx="4624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="1" i="0" u="none" strike="noStrike">
                <a:solidFill>
                  <a:srgbClr val="000000"/>
                </a:solidFill>
                <a:effectLst/>
              </a:rPr>
              <a:t>Magnetisches Feld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FCE77C8-42C0-449D-7D27-D7C3F776742C}"/>
                  </a:ext>
                </a:extLst>
              </p:cNvPr>
              <p:cNvSpPr txBox="1"/>
              <p:nvPr/>
            </p:nvSpPr>
            <p:spPr>
              <a:xfrm>
                <a:off x="1276349" y="2258360"/>
                <a:ext cx="3689075" cy="843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𝑒𝑈</m:t>
                    </m:r>
                    <m:r>
                      <a:rPr lang="de-D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 </a:t>
                </a:r>
                <a:r>
                  <a:rPr lang="en-US" sz="24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de-D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𝑒𝑈</m:t>
                            </m:r>
                          </m:num>
                          <m:den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de-DE" sz="240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FCE77C8-42C0-449D-7D27-D7C3F7767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49" y="2258360"/>
                <a:ext cx="3689075" cy="843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AC1BBB76-6D10-B87F-C94D-74E3D0C9AB7B}"/>
              </a:ext>
            </a:extLst>
          </p:cNvPr>
          <p:cNvSpPr txBox="1"/>
          <p:nvPr/>
        </p:nvSpPr>
        <p:spPr>
          <a:xfrm>
            <a:off x="619952" y="3355089"/>
            <a:ext cx="4624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Geschwindigkeit ergibt sich durch das Durchlaufen eines elektrischen Feld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D259780-426F-FC56-F4F2-08C4D2E52888}"/>
                  </a:ext>
                </a:extLst>
              </p:cNvPr>
              <p:cNvSpPr txBox="1"/>
              <p:nvPr/>
            </p:nvSpPr>
            <p:spPr>
              <a:xfrm>
                <a:off x="7252666" y="2427091"/>
                <a:ext cx="3689075" cy="506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⃗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de-AT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A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de-DE" sz="24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acc>
                        <m:accPr>
                          <m:chr m:val="⃗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de-AT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A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de-DE" sz="240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D259780-426F-FC56-F4F2-08C4D2E52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666" y="2427091"/>
                <a:ext cx="3689075" cy="506421"/>
              </a:xfrm>
              <a:prstGeom prst="rect">
                <a:avLst/>
              </a:prstGeom>
              <a:blipFill>
                <a:blip r:embed="rId3"/>
                <a:stretch>
                  <a:fillRect b="-69880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670AEBAD-1118-52EC-38FF-467116C49442}"/>
              </a:ext>
            </a:extLst>
          </p:cNvPr>
          <p:cNvSpPr txBox="1"/>
          <p:nvPr/>
        </p:nvSpPr>
        <p:spPr>
          <a:xfrm>
            <a:off x="6785113" y="3340728"/>
            <a:ext cx="4624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Auf ein geladenes, bewegtes Teilchen im Magnetfeld wirkt bekanntlich die Lorenzkraft</a:t>
            </a:r>
          </a:p>
        </p:txBody>
      </p:sp>
    </p:spTree>
    <p:extLst>
      <p:ext uri="{BB962C8B-B14F-4D97-AF65-F5344CB8AC3E}">
        <p14:creationId xmlns:p14="http://schemas.microsoft.com/office/powerpoint/2010/main" val="353118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0FC86D-8A70-78DE-D202-38E1E63A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887" y="248235"/>
            <a:ext cx="9010153" cy="661851"/>
          </a:xfrm>
        </p:spPr>
        <p:txBody>
          <a:bodyPr>
            <a:normAutofit fontScale="90000"/>
          </a:bodyPr>
          <a:lstStyle/>
          <a:p>
            <a:r>
              <a:rPr lang="de-AT" sz="3600">
                <a:effectLst/>
              </a:rPr>
              <a:t>Das Elektron im elektrischen und magnetischen Feld </a:t>
            </a:r>
            <a:endParaRPr lang="de-AT" sz="360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0CCF8A-525F-7B35-EC6F-F8F04FF8FF38}"/>
              </a:ext>
            </a:extLst>
          </p:cNvPr>
          <p:cNvSpPr txBox="1"/>
          <p:nvPr/>
        </p:nvSpPr>
        <p:spPr>
          <a:xfrm>
            <a:off x="265043" y="6299419"/>
            <a:ext cx="11926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>
                <a:solidFill>
                  <a:schemeClr val="tx1">
                    <a:lumMod val="65000"/>
                    <a:lumOff val="35000"/>
                  </a:schemeClr>
                </a:solidFill>
              </a:rPr>
              <a:t>[3]: 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Univ.-Prof. Dr. Gerhard Kirchmair et. al., „Grundpraktikum 2, Versuch 4: Bestimmung der spezifischen Ladung von Elektronen mit Hilfe des Fadenstrahlrohres“.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Praktikumsvorschrift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Sommersemester 2023.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BCD2172-EB14-FF8E-CC55-D7CF2FD25E68}"/>
              </a:ext>
            </a:extLst>
          </p:cNvPr>
          <p:cNvSpPr/>
          <p:nvPr/>
        </p:nvSpPr>
        <p:spPr>
          <a:xfrm>
            <a:off x="6622361" y="1480931"/>
            <a:ext cx="4949687" cy="26537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909DB61-D570-BB5F-6474-21823AA3C35E}"/>
              </a:ext>
            </a:extLst>
          </p:cNvPr>
          <p:cNvSpPr txBox="1"/>
          <p:nvPr/>
        </p:nvSpPr>
        <p:spPr>
          <a:xfrm>
            <a:off x="6785114" y="1558210"/>
            <a:ext cx="4624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="1" i="0" u="none" strike="noStrike">
                <a:solidFill>
                  <a:srgbClr val="000000"/>
                </a:solidFill>
                <a:effectLst/>
              </a:rPr>
              <a:t>Magnetisches Feld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D259780-426F-FC56-F4F2-08C4D2E52888}"/>
                  </a:ext>
                </a:extLst>
              </p:cNvPr>
              <p:cNvSpPr txBox="1"/>
              <p:nvPr/>
            </p:nvSpPr>
            <p:spPr>
              <a:xfrm>
                <a:off x="7252666" y="2427091"/>
                <a:ext cx="3689075" cy="506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⃗"/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de-A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A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acc>
                        <m:accPr>
                          <m:chr m:val="⃗"/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de-A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A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de-DE" sz="240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D259780-426F-FC56-F4F2-08C4D2E52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666" y="2427091"/>
                <a:ext cx="3689075" cy="506421"/>
              </a:xfrm>
              <a:prstGeom prst="rect">
                <a:avLst/>
              </a:prstGeom>
              <a:blipFill>
                <a:blip r:embed="rId2"/>
                <a:stretch>
                  <a:fillRect b="-69880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670AEBAD-1118-52EC-38FF-467116C49442}"/>
              </a:ext>
            </a:extLst>
          </p:cNvPr>
          <p:cNvSpPr txBox="1"/>
          <p:nvPr/>
        </p:nvSpPr>
        <p:spPr>
          <a:xfrm>
            <a:off x="6785113" y="3340728"/>
            <a:ext cx="4624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Auf ein geladenes, bewegtes Teilchen im Magnetfeld wirkt bekanntlich die Lorenzkraft</a:t>
            </a:r>
          </a:p>
        </p:txBody>
      </p:sp>
      <p:pic>
        <p:nvPicPr>
          <p:cNvPr id="2" name="Graphic 8">
            <a:extLst>
              <a:ext uri="{FF2B5EF4-FFF2-40B4-BE49-F238E27FC236}">
                <a16:creationId xmlns:a16="http://schemas.microsoft.com/office/drawing/2014/main" id="{2402852D-84BA-A5A7-C47A-BD026878A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721" y="1469016"/>
            <a:ext cx="3780453" cy="264183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6140A82-C864-A93C-B8D9-B04917A9AB8F}"/>
              </a:ext>
            </a:extLst>
          </p:cNvPr>
          <p:cNvSpPr txBox="1"/>
          <p:nvPr/>
        </p:nvSpPr>
        <p:spPr>
          <a:xfrm>
            <a:off x="988944" y="4205771"/>
            <a:ext cx="6192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>
                <a:solidFill>
                  <a:schemeClr val="bg2">
                    <a:lumMod val="75000"/>
                  </a:schemeClr>
                </a:solidFill>
              </a:rPr>
              <a:t>Quelle: https://virtuelle-</a:t>
            </a:r>
            <a:r>
              <a:rPr lang="de-DE" sz="1200" i="1" err="1">
                <a:solidFill>
                  <a:schemeClr val="bg2">
                    <a:lumMod val="75000"/>
                  </a:schemeClr>
                </a:solidFill>
              </a:rPr>
              <a:t>experimente.de</a:t>
            </a:r>
            <a:r>
              <a:rPr lang="de-DE" sz="1200" i="1">
                <a:solidFill>
                  <a:schemeClr val="bg2">
                    <a:lumMod val="75000"/>
                  </a:schemeClr>
                </a:solidFill>
              </a:rPr>
              <a:t>/en/b-feld/b-feld/</a:t>
            </a:r>
            <a:r>
              <a:rPr lang="de-DE" sz="1200" i="1" err="1">
                <a:solidFill>
                  <a:schemeClr val="bg2">
                    <a:lumMod val="75000"/>
                  </a:schemeClr>
                </a:solidFill>
              </a:rPr>
              <a:t>kraefte.php</a:t>
            </a:r>
            <a:endParaRPr lang="en-US" sz="1200" i="1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593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0FC86D-8A70-78DE-D202-38E1E63A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887" y="248235"/>
            <a:ext cx="9010153" cy="661851"/>
          </a:xfrm>
        </p:spPr>
        <p:txBody>
          <a:bodyPr>
            <a:normAutofit fontScale="90000"/>
          </a:bodyPr>
          <a:lstStyle/>
          <a:p>
            <a:r>
              <a:rPr lang="de-AT" sz="3600">
                <a:effectLst/>
              </a:rPr>
              <a:t>Das Elektron im elektrischen und magnetischen Feld </a:t>
            </a:r>
            <a:endParaRPr lang="de-AT" sz="360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0CCF8A-525F-7B35-EC6F-F8F04FF8FF38}"/>
              </a:ext>
            </a:extLst>
          </p:cNvPr>
          <p:cNvSpPr txBox="1"/>
          <p:nvPr/>
        </p:nvSpPr>
        <p:spPr>
          <a:xfrm>
            <a:off x="265043" y="6299419"/>
            <a:ext cx="11926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>
                <a:solidFill>
                  <a:schemeClr val="tx1">
                    <a:lumMod val="65000"/>
                    <a:lumOff val="35000"/>
                  </a:schemeClr>
                </a:solidFill>
              </a:rPr>
              <a:t>[3]: 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Univ.-Prof. Dr. Gerhard Kirchmair et. al., „Grundpraktikum 2, Versuch 4: Bestimmung der spezifischen Ladung von Elektronen mit Hilfe des Fadenstrahlrohres“.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Praktikumsvorschrift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Sommersemester 2023.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5724993-51BB-0BE2-09AE-A7A3A895FBB8}"/>
              </a:ext>
            </a:extLst>
          </p:cNvPr>
          <p:cNvSpPr/>
          <p:nvPr/>
        </p:nvSpPr>
        <p:spPr>
          <a:xfrm>
            <a:off x="457199" y="1480930"/>
            <a:ext cx="4949687" cy="26537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9F4D35A-A88D-E844-4DF2-679754D08CD6}"/>
              </a:ext>
            </a:extLst>
          </p:cNvPr>
          <p:cNvSpPr txBox="1"/>
          <p:nvPr/>
        </p:nvSpPr>
        <p:spPr>
          <a:xfrm>
            <a:off x="619952" y="1558210"/>
            <a:ext cx="4624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="1" i="0" u="none" strike="noStrike">
                <a:solidFill>
                  <a:srgbClr val="000000"/>
                </a:solidFill>
                <a:effectLst/>
              </a:rPr>
              <a:t>Elektrisches</a:t>
            </a:r>
            <a:r>
              <a:rPr lang="de-AT" sz="2200" b="1" i="0" u="none" strike="noStrike">
                <a:solidFill>
                  <a:srgbClr val="000000"/>
                </a:solidFill>
                <a:effectLst/>
              </a:rPr>
              <a:t> Feld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BCD2172-EB14-FF8E-CC55-D7CF2FD25E68}"/>
              </a:ext>
            </a:extLst>
          </p:cNvPr>
          <p:cNvSpPr/>
          <p:nvPr/>
        </p:nvSpPr>
        <p:spPr>
          <a:xfrm>
            <a:off x="6622361" y="1480931"/>
            <a:ext cx="4949687" cy="26537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909DB61-D570-BB5F-6474-21823AA3C35E}"/>
              </a:ext>
            </a:extLst>
          </p:cNvPr>
          <p:cNvSpPr txBox="1"/>
          <p:nvPr/>
        </p:nvSpPr>
        <p:spPr>
          <a:xfrm>
            <a:off x="6785114" y="1558210"/>
            <a:ext cx="4624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400" b="1" i="0" u="none" strike="noStrike">
                <a:solidFill>
                  <a:srgbClr val="000000"/>
                </a:solidFill>
                <a:effectLst/>
              </a:rPr>
              <a:t>Magnetisches Feld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FCE77C8-42C0-449D-7D27-D7C3F776742C}"/>
                  </a:ext>
                </a:extLst>
              </p:cNvPr>
              <p:cNvSpPr txBox="1"/>
              <p:nvPr/>
            </p:nvSpPr>
            <p:spPr>
              <a:xfrm>
                <a:off x="1276349" y="2258360"/>
                <a:ext cx="3689075" cy="843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𝑒𝑈</m:t>
                    </m:r>
                    <m:r>
                      <a:rPr lang="de-D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 </a:t>
                </a:r>
                <a:r>
                  <a:rPr lang="en-US" sz="24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de-D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𝑒𝑈</m:t>
                            </m:r>
                          </m:num>
                          <m:den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de-DE" sz="240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FCE77C8-42C0-449D-7D27-D7C3F7767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49" y="2258360"/>
                <a:ext cx="3689075" cy="843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AC1BBB76-6D10-B87F-C94D-74E3D0C9AB7B}"/>
              </a:ext>
            </a:extLst>
          </p:cNvPr>
          <p:cNvSpPr txBox="1"/>
          <p:nvPr/>
        </p:nvSpPr>
        <p:spPr>
          <a:xfrm>
            <a:off x="619952" y="3355089"/>
            <a:ext cx="4624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Geschwindigkeit ergibt sich durch das Durchlaufen eines elektrischen Feld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D259780-426F-FC56-F4F2-08C4D2E52888}"/>
                  </a:ext>
                </a:extLst>
              </p:cNvPr>
              <p:cNvSpPr txBox="1"/>
              <p:nvPr/>
            </p:nvSpPr>
            <p:spPr>
              <a:xfrm>
                <a:off x="7252666" y="2427091"/>
                <a:ext cx="3689075" cy="506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⃗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de-AT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A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de-DE" sz="24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acc>
                        <m:accPr>
                          <m:chr m:val="⃗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de-AT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A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de-DE" sz="240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D259780-426F-FC56-F4F2-08C4D2E52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666" y="2427091"/>
                <a:ext cx="3689075" cy="506421"/>
              </a:xfrm>
              <a:prstGeom prst="rect">
                <a:avLst/>
              </a:prstGeom>
              <a:blipFill>
                <a:blip r:embed="rId3"/>
                <a:stretch>
                  <a:fillRect b="-69880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670AEBAD-1118-52EC-38FF-467116C49442}"/>
              </a:ext>
            </a:extLst>
          </p:cNvPr>
          <p:cNvSpPr txBox="1"/>
          <p:nvPr/>
        </p:nvSpPr>
        <p:spPr>
          <a:xfrm>
            <a:off x="6785113" y="3340728"/>
            <a:ext cx="4624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Auf ein geladenes, bewegtes Teilchen im Magnetfeld wirkt bekanntlich die Lorenzkraft</a:t>
            </a:r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A2794D96-E2B3-02F3-E9F6-334A34A6B9D1}"/>
              </a:ext>
            </a:extLst>
          </p:cNvPr>
          <p:cNvSpPr/>
          <p:nvPr/>
        </p:nvSpPr>
        <p:spPr>
          <a:xfrm>
            <a:off x="457199" y="4829898"/>
            <a:ext cx="2063200" cy="54717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94C1303-1571-B24D-3CEB-6675D0F200A6}"/>
                  </a:ext>
                </a:extLst>
              </p:cNvPr>
              <p:cNvSpPr txBox="1"/>
              <p:nvPr/>
            </p:nvSpPr>
            <p:spPr>
              <a:xfrm>
                <a:off x="1003438" y="4425320"/>
                <a:ext cx="1416326" cy="510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acc>
                    <m:r>
                      <a:rPr lang="de-D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de-DE" sz="2400"/>
                  <a:t> </a:t>
                </a:r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94C1303-1571-B24D-3CEB-6675D0F20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438" y="4425320"/>
                <a:ext cx="1416326" cy="5103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0E29CD6-EF5B-C70B-21DE-731804DE4B3D}"/>
                  </a:ext>
                </a:extLst>
              </p:cNvPr>
              <p:cNvSpPr txBox="1"/>
              <p:nvPr/>
            </p:nvSpPr>
            <p:spPr>
              <a:xfrm>
                <a:off x="458029" y="5377663"/>
                <a:ext cx="2062370" cy="506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de-A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=(0,0,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𝐻𝑧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0E29CD6-EF5B-C70B-21DE-731804DE4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29" y="5377663"/>
                <a:ext cx="2062370" cy="506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C87E3A31-D84A-2D25-84B1-3BCDD83DCAC5}"/>
                  </a:ext>
                </a:extLst>
              </p:cNvPr>
              <p:cNvSpPr txBox="1"/>
              <p:nvPr/>
            </p:nvSpPr>
            <p:spPr>
              <a:xfrm>
                <a:off x="2829750" y="4364996"/>
                <a:ext cx="2809045" cy="177260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f>
                        <m:f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de-DE" sz="2400" b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A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de-A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>
                        <m:f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de-DE" sz="2400" b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de-AT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2400" b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C87E3A31-D84A-2D25-84B1-3BCDD83DC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750" y="4364996"/>
                <a:ext cx="2809045" cy="17726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4339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0FC86D-8A70-78DE-D202-38E1E63A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887" y="248235"/>
            <a:ext cx="9010153" cy="661851"/>
          </a:xfrm>
        </p:spPr>
        <p:txBody>
          <a:bodyPr>
            <a:normAutofit fontScale="90000"/>
          </a:bodyPr>
          <a:lstStyle/>
          <a:p>
            <a:r>
              <a:rPr lang="de-AT" sz="3600">
                <a:effectLst/>
              </a:rPr>
              <a:t>Das Elektron im elektrischen und magnetischen Feld </a:t>
            </a:r>
            <a:endParaRPr lang="de-AT" sz="360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0CCF8A-525F-7B35-EC6F-F8F04FF8FF38}"/>
              </a:ext>
            </a:extLst>
          </p:cNvPr>
          <p:cNvSpPr txBox="1"/>
          <p:nvPr/>
        </p:nvSpPr>
        <p:spPr>
          <a:xfrm>
            <a:off x="265043" y="6299419"/>
            <a:ext cx="11926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>
                <a:solidFill>
                  <a:schemeClr val="tx1">
                    <a:lumMod val="65000"/>
                    <a:lumOff val="35000"/>
                  </a:schemeClr>
                </a:solidFill>
              </a:rPr>
              <a:t>[3]: 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Univ.-Prof. Dr. Gerhard Kirchmair et. al., „Grundpraktikum 2, Versuch 4: Bestimmung der spezifischen Ladung von Elektronen mit Hilfe des Fadenstrahlrohres“.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Praktikumsvorschrift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Sommersemester 2023. </a:t>
            </a:r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A2794D96-E2B3-02F3-E9F6-334A34A6B9D1}"/>
              </a:ext>
            </a:extLst>
          </p:cNvPr>
          <p:cNvSpPr/>
          <p:nvPr/>
        </p:nvSpPr>
        <p:spPr>
          <a:xfrm>
            <a:off x="387626" y="2046946"/>
            <a:ext cx="2063200" cy="54717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94C1303-1571-B24D-3CEB-6675D0F200A6}"/>
                  </a:ext>
                </a:extLst>
              </p:cNvPr>
              <p:cNvSpPr txBox="1"/>
              <p:nvPr/>
            </p:nvSpPr>
            <p:spPr>
              <a:xfrm>
                <a:off x="933865" y="1642368"/>
                <a:ext cx="1416326" cy="510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acc>
                    <m:r>
                      <a:rPr lang="de-D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de-DE" sz="2400"/>
                  <a:t> </a:t>
                </a:r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94C1303-1571-B24D-3CEB-6675D0F20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65" y="1642368"/>
                <a:ext cx="1416326" cy="5103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0E29CD6-EF5B-C70B-21DE-731804DE4B3D}"/>
                  </a:ext>
                </a:extLst>
              </p:cNvPr>
              <p:cNvSpPr txBox="1"/>
              <p:nvPr/>
            </p:nvSpPr>
            <p:spPr>
              <a:xfrm>
                <a:off x="388456" y="2594711"/>
                <a:ext cx="2062370" cy="506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de-A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=(0,0,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𝐻𝑧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0E29CD6-EF5B-C70B-21DE-731804DE4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56" y="2594711"/>
                <a:ext cx="2062370" cy="506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C87E3A31-D84A-2D25-84B1-3BCDD83DCAC5}"/>
                  </a:ext>
                </a:extLst>
              </p:cNvPr>
              <p:cNvSpPr txBox="1"/>
              <p:nvPr/>
            </p:nvSpPr>
            <p:spPr>
              <a:xfrm>
                <a:off x="2760177" y="1582044"/>
                <a:ext cx="2809045" cy="177260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f>
                        <m:f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de-DE" sz="2400" b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A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de-A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>
                        <m:f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de-DE" sz="2400" b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de-AT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2400" b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C87E3A31-D84A-2D25-84B1-3BCDD83DC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177" y="1582044"/>
                <a:ext cx="2809045" cy="1772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E1EA3622-10CB-EF1E-BA83-9529C341F1E7}"/>
              </a:ext>
            </a:extLst>
          </p:cNvPr>
          <p:cNvSpPr/>
          <p:nvPr/>
        </p:nvSpPr>
        <p:spPr>
          <a:xfrm>
            <a:off x="5825276" y="2046946"/>
            <a:ext cx="2063200" cy="54717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13E5431-A907-99EF-6158-4FE54B31F7EA}"/>
              </a:ext>
            </a:extLst>
          </p:cNvPr>
          <p:cNvSpPr txBox="1"/>
          <p:nvPr/>
        </p:nvSpPr>
        <p:spPr>
          <a:xfrm>
            <a:off x="5762744" y="1691737"/>
            <a:ext cx="1926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2x Integrieren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CBE16B50-1FAD-0133-E148-E039A11332FD}"/>
                  </a:ext>
                </a:extLst>
              </p:cNvPr>
              <p:cNvSpPr txBox="1"/>
              <p:nvPr/>
            </p:nvSpPr>
            <p:spPr>
              <a:xfrm>
                <a:off x="6159358" y="2486196"/>
                <a:ext cx="1133259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A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A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2400"/>
              </a:p>
            </p:txBody>
          </p:sp>
        </mc:Choice>
        <mc:Fallback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CBE16B50-1FAD-0133-E148-E039A1133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358" y="2486196"/>
                <a:ext cx="1133259" cy="49084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0A262DA7-0557-EBFC-1C33-5A79BEE85813}"/>
                  </a:ext>
                </a:extLst>
              </p:cNvPr>
              <p:cNvSpPr txBox="1"/>
              <p:nvPr/>
            </p:nvSpPr>
            <p:spPr>
              <a:xfrm>
                <a:off x="8023316" y="1630537"/>
                <a:ext cx="3883764" cy="185243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func>
                        <m:func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AT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de-A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AT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A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AT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br>
                  <a:rPr lang="de-AT" sz="2400" b="0"/>
                </a:br>
                <a:endParaRPr lang="de-AT" sz="2400" b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24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func>
                        <m:func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AT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de-A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AT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A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AT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br>
                  <a:rPr lang="de-AT" sz="2400" b="0"/>
                </a:br>
                <a:endParaRPr lang="de-AT" sz="2400" b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de-DE" sz="2400" b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0A262DA7-0557-EBFC-1C33-5A79BEE85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316" y="1630537"/>
                <a:ext cx="3883764" cy="18524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B6E88F11-A835-1FA9-4B8E-55069209EAA4}"/>
              </a:ext>
            </a:extLst>
          </p:cNvPr>
          <p:cNvSpPr txBox="1"/>
          <p:nvPr/>
        </p:nvSpPr>
        <p:spPr>
          <a:xfrm>
            <a:off x="8023316" y="3502893"/>
            <a:ext cx="264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solidFill>
                  <a:schemeClr val="bg1">
                    <a:lumMod val="50000"/>
                  </a:schemeClr>
                </a:solidFill>
              </a:rPr>
              <a:t>(Zylinderschraube)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D0C80A0F-7CDA-561A-5D47-F0153627C77D}"/>
              </a:ext>
            </a:extLst>
          </p:cNvPr>
          <p:cNvSpPr/>
          <p:nvPr/>
        </p:nvSpPr>
        <p:spPr>
          <a:xfrm>
            <a:off x="424678" y="4475543"/>
            <a:ext cx="2063200" cy="54717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DA45603-BE6D-BAB3-0B8E-4736FB4C440F}"/>
                  </a:ext>
                </a:extLst>
              </p:cNvPr>
              <p:cNvSpPr txBox="1"/>
              <p:nvPr/>
            </p:nvSpPr>
            <p:spPr>
              <a:xfrm>
                <a:off x="748821" y="4126563"/>
                <a:ext cx="1108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A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de-A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240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DA45603-BE6D-BAB3-0B8E-4736FB4C4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21" y="4126563"/>
                <a:ext cx="11087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AB856124-DE81-C193-3516-BD7CA57E8796}"/>
                  </a:ext>
                </a:extLst>
              </p:cNvPr>
              <p:cNvSpPr txBox="1"/>
              <p:nvPr/>
            </p:nvSpPr>
            <p:spPr>
              <a:xfrm>
                <a:off x="2760177" y="4357396"/>
                <a:ext cx="1808881" cy="78822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AB856124-DE81-C193-3516-BD7CA57E8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177" y="4357396"/>
                <a:ext cx="1808881" cy="7882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92126AAF-54A3-1EA2-3388-8A165DB288D8}"/>
              </a:ext>
            </a:extLst>
          </p:cNvPr>
          <p:cNvSpPr txBox="1"/>
          <p:nvPr/>
        </p:nvSpPr>
        <p:spPr>
          <a:xfrm>
            <a:off x="4687081" y="4508439"/>
            <a:ext cx="3168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>
                <a:solidFill>
                  <a:schemeClr val="bg1">
                    <a:lumMod val="50000"/>
                  </a:schemeClr>
                </a:solidFill>
              </a:rPr>
              <a:t>(Kreisbahn mit Radius </a:t>
            </a:r>
            <a:r>
              <a:rPr lang="de-DE" sz="2400" i="1" err="1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de-DE" sz="240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4C3E60D-4C64-C8F4-3D93-79C5E46CA76B}"/>
                  </a:ext>
                </a:extLst>
              </p:cNvPr>
              <p:cNvSpPr txBox="1"/>
              <p:nvPr/>
            </p:nvSpPr>
            <p:spPr>
              <a:xfrm>
                <a:off x="704290" y="4866642"/>
                <a:ext cx="12606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A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A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A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de-DE" sz="2400"/>
              </a:p>
            </p:txBody>
          </p:sp>
        </mc:Choice>
        <mc:Fallback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4C3E60D-4C64-C8F4-3D93-79C5E46CA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90" y="4866642"/>
                <a:ext cx="1260602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67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0FC86D-8A70-78DE-D202-38E1E63A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887" y="248235"/>
            <a:ext cx="9010153" cy="661851"/>
          </a:xfrm>
        </p:spPr>
        <p:txBody>
          <a:bodyPr>
            <a:normAutofit fontScale="90000"/>
          </a:bodyPr>
          <a:lstStyle/>
          <a:p>
            <a:r>
              <a:rPr lang="de-AT" sz="3600">
                <a:effectLst/>
              </a:rPr>
              <a:t>Das Elektron im elektrischen und magnetischen Feld </a:t>
            </a:r>
            <a:endParaRPr lang="de-AT" sz="360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0CCF8A-525F-7B35-EC6F-F8F04FF8FF38}"/>
              </a:ext>
            </a:extLst>
          </p:cNvPr>
          <p:cNvSpPr txBox="1"/>
          <p:nvPr/>
        </p:nvSpPr>
        <p:spPr>
          <a:xfrm>
            <a:off x="265043" y="6299419"/>
            <a:ext cx="11926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>
                <a:solidFill>
                  <a:schemeClr val="tx1">
                    <a:lumMod val="65000"/>
                    <a:lumOff val="35000"/>
                  </a:schemeClr>
                </a:solidFill>
              </a:rPr>
              <a:t>[3]: 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Univ.-Prof. Dr. Gerhard Kirchmair et. al., „Grundpraktikum 2, Versuch 4: Bestimmung der spezifischen Ladung von Elektronen mit Hilfe des Fadenstrahlrohres“.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Praktikumsvorschrift</a:t>
            </a:r>
            <a:r>
              <a:rPr lang="de-AT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Sommersemester 2023. </a:t>
            </a:r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A2794D96-E2B3-02F3-E9F6-334A34A6B9D1}"/>
              </a:ext>
            </a:extLst>
          </p:cNvPr>
          <p:cNvSpPr/>
          <p:nvPr/>
        </p:nvSpPr>
        <p:spPr>
          <a:xfrm>
            <a:off x="387626" y="2046946"/>
            <a:ext cx="2063200" cy="54717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94C1303-1571-B24D-3CEB-6675D0F200A6}"/>
                  </a:ext>
                </a:extLst>
              </p:cNvPr>
              <p:cNvSpPr txBox="1"/>
              <p:nvPr/>
            </p:nvSpPr>
            <p:spPr>
              <a:xfrm>
                <a:off x="933865" y="1642368"/>
                <a:ext cx="1416326" cy="510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acc>
                    <m:r>
                      <a:rPr lang="de-D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de-DE" sz="2400"/>
                  <a:t> </a:t>
                </a:r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94C1303-1571-B24D-3CEB-6675D0F20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65" y="1642368"/>
                <a:ext cx="1416326" cy="5103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0E29CD6-EF5B-C70B-21DE-731804DE4B3D}"/>
                  </a:ext>
                </a:extLst>
              </p:cNvPr>
              <p:cNvSpPr txBox="1"/>
              <p:nvPr/>
            </p:nvSpPr>
            <p:spPr>
              <a:xfrm>
                <a:off x="388456" y="2594711"/>
                <a:ext cx="2062370" cy="506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de-A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=(0,0,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𝐻𝑧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0E29CD6-EF5B-C70B-21DE-731804DE4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56" y="2594711"/>
                <a:ext cx="2062370" cy="506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C87E3A31-D84A-2D25-84B1-3BCDD83DCAC5}"/>
                  </a:ext>
                </a:extLst>
              </p:cNvPr>
              <p:cNvSpPr txBox="1"/>
              <p:nvPr/>
            </p:nvSpPr>
            <p:spPr>
              <a:xfrm>
                <a:off x="2760177" y="1582044"/>
                <a:ext cx="2809045" cy="177260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f>
                        <m:f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de-DE" sz="2400" b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A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de-A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>
                        <m:f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de-DE" sz="2400" b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de-AT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2400" b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C87E3A31-D84A-2D25-84B1-3BCDD83DC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177" y="1582044"/>
                <a:ext cx="2809045" cy="1772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E1EA3622-10CB-EF1E-BA83-9529C341F1E7}"/>
              </a:ext>
            </a:extLst>
          </p:cNvPr>
          <p:cNvSpPr/>
          <p:nvPr/>
        </p:nvSpPr>
        <p:spPr>
          <a:xfrm>
            <a:off x="5825276" y="2046946"/>
            <a:ext cx="2063200" cy="54717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13E5431-A907-99EF-6158-4FE54B31F7EA}"/>
              </a:ext>
            </a:extLst>
          </p:cNvPr>
          <p:cNvSpPr txBox="1"/>
          <p:nvPr/>
        </p:nvSpPr>
        <p:spPr>
          <a:xfrm>
            <a:off x="5762744" y="1691737"/>
            <a:ext cx="1926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/>
              <a:t>2x Integrieren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CBE16B50-1FAD-0133-E148-E039A11332FD}"/>
                  </a:ext>
                </a:extLst>
              </p:cNvPr>
              <p:cNvSpPr txBox="1"/>
              <p:nvPr/>
            </p:nvSpPr>
            <p:spPr>
              <a:xfrm>
                <a:off x="6159358" y="2486196"/>
                <a:ext cx="1133259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A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de-A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2400"/>
              </a:p>
            </p:txBody>
          </p:sp>
        </mc:Choice>
        <mc:Fallback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CBE16B50-1FAD-0133-E148-E039A1133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358" y="2486196"/>
                <a:ext cx="1133259" cy="49084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0A262DA7-0557-EBFC-1C33-5A79BEE85813}"/>
                  </a:ext>
                </a:extLst>
              </p:cNvPr>
              <p:cNvSpPr txBox="1"/>
              <p:nvPr/>
            </p:nvSpPr>
            <p:spPr>
              <a:xfrm>
                <a:off x="8023316" y="1630537"/>
                <a:ext cx="3883764" cy="185243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func>
                        <m:func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AT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de-A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AT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A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AT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br>
                  <a:rPr lang="de-AT" sz="2400" b="0"/>
                </a:br>
                <a:endParaRPr lang="de-AT" sz="2400" b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24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func>
                        <m:func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AT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de-A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AT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A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AT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br>
                  <a:rPr lang="de-AT" sz="2400" b="0"/>
                </a:br>
                <a:endParaRPr lang="de-AT" sz="2400" b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A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de-DE" sz="2400" b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0A262DA7-0557-EBFC-1C33-5A79BEE85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316" y="1630537"/>
                <a:ext cx="3883764" cy="18524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B6E88F11-A835-1FA9-4B8E-55069209EAA4}"/>
              </a:ext>
            </a:extLst>
          </p:cNvPr>
          <p:cNvSpPr txBox="1"/>
          <p:nvPr/>
        </p:nvSpPr>
        <p:spPr>
          <a:xfrm>
            <a:off x="8023316" y="3502893"/>
            <a:ext cx="264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solidFill>
                  <a:schemeClr val="bg1">
                    <a:lumMod val="50000"/>
                  </a:schemeClr>
                </a:solidFill>
              </a:rPr>
              <a:t>(Zylinderschraube)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D0C80A0F-7CDA-561A-5D47-F0153627C77D}"/>
              </a:ext>
            </a:extLst>
          </p:cNvPr>
          <p:cNvSpPr/>
          <p:nvPr/>
        </p:nvSpPr>
        <p:spPr>
          <a:xfrm>
            <a:off x="424678" y="4475543"/>
            <a:ext cx="2063200" cy="54717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DA45603-BE6D-BAB3-0B8E-4736FB4C440F}"/>
                  </a:ext>
                </a:extLst>
              </p:cNvPr>
              <p:cNvSpPr txBox="1"/>
              <p:nvPr/>
            </p:nvSpPr>
            <p:spPr>
              <a:xfrm>
                <a:off x="748821" y="4126563"/>
                <a:ext cx="1108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A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de-A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240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DA45603-BE6D-BAB3-0B8E-4736FB4C4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21" y="4126563"/>
                <a:ext cx="11087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AB856124-DE81-C193-3516-BD7CA57E8796}"/>
                  </a:ext>
                </a:extLst>
              </p:cNvPr>
              <p:cNvSpPr txBox="1"/>
              <p:nvPr/>
            </p:nvSpPr>
            <p:spPr>
              <a:xfrm>
                <a:off x="2760177" y="4357396"/>
                <a:ext cx="1808881" cy="78822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AB856124-DE81-C193-3516-BD7CA57E8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177" y="4357396"/>
                <a:ext cx="1808881" cy="7882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4C3E60D-4C64-C8F4-3D93-79C5E46CA76B}"/>
                  </a:ext>
                </a:extLst>
              </p:cNvPr>
              <p:cNvSpPr txBox="1"/>
              <p:nvPr/>
            </p:nvSpPr>
            <p:spPr>
              <a:xfrm>
                <a:off x="704290" y="4866642"/>
                <a:ext cx="12606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A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A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A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de-DE" sz="2400"/>
              </a:p>
            </p:txBody>
          </p:sp>
        </mc:Choice>
        <mc:Fallback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4C3E60D-4C64-C8F4-3D93-79C5E46CA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90" y="4866642"/>
                <a:ext cx="1260602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C40A85B-F9A8-8BBC-5144-BB6D7037AF84}"/>
                  </a:ext>
                </a:extLst>
              </p:cNvPr>
              <p:cNvSpPr txBox="1"/>
              <p:nvPr/>
            </p:nvSpPr>
            <p:spPr>
              <a:xfrm>
                <a:off x="8023316" y="4263332"/>
                <a:ext cx="2310848" cy="8822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sSup>
                            <m:sSup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C40A85B-F9A8-8BBC-5144-BB6D7037A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316" y="4263332"/>
                <a:ext cx="2310848" cy="8822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974EEE0C-6820-6BFB-33BE-4BA1EF5ED25E}"/>
              </a:ext>
            </a:extLst>
          </p:cNvPr>
          <p:cNvSpPr/>
          <p:nvPr/>
        </p:nvSpPr>
        <p:spPr>
          <a:xfrm>
            <a:off x="5264587" y="4475543"/>
            <a:ext cx="2063200" cy="54717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94EDD50-2B3F-3984-92FF-43D7F6F6025E}"/>
                  </a:ext>
                </a:extLst>
              </p:cNvPr>
              <p:cNvSpPr txBox="1"/>
              <p:nvPr/>
            </p:nvSpPr>
            <p:spPr>
              <a:xfrm>
                <a:off x="5231828" y="4916259"/>
                <a:ext cx="1625048" cy="1183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𝑣</m:t>
                      </m:r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𝑒𝑈</m:t>
                              </m:r>
                            </m:num>
                            <m:den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de-DE" sz="240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94EDD50-2B3F-3984-92FF-43D7F6F60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828" y="4916259"/>
                <a:ext cx="1625048" cy="11835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141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1135</Words>
  <Application>Microsoft Office PowerPoint</Application>
  <PresentationFormat>Widescreen</PresentationFormat>
  <Paragraphs>141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Wingdings</vt:lpstr>
      <vt:lpstr>Office</vt:lpstr>
      <vt:lpstr>Grundpraktikum 2 –  Versuch 4: Spezifische Ladung</vt:lpstr>
      <vt:lpstr>Historischer Hintergrund</vt:lpstr>
      <vt:lpstr>PowerPoint Presentation</vt:lpstr>
      <vt:lpstr>Das Elektron im elektrischen und magnetischen Feld </vt:lpstr>
      <vt:lpstr>Das Elektron im elektrischen und magnetischen Feld </vt:lpstr>
      <vt:lpstr>Das Elektron im elektrischen und magnetischen Feld </vt:lpstr>
      <vt:lpstr>Das Elektron im elektrischen und magnetischen Feld </vt:lpstr>
      <vt:lpstr>Das Elektron im elektrischen und magnetischen Feld </vt:lpstr>
      <vt:lpstr>Das Elektron im elektrischen und magnetischen Feld </vt:lpstr>
      <vt:lpstr>PowerPoint Presentation</vt:lpstr>
      <vt:lpstr>Versuchsaufbau und Fadenstrahlrohr</vt:lpstr>
      <vt:lpstr>Helmholtz-Spulen</vt:lpstr>
      <vt:lpstr>PowerPoint Presentation</vt:lpstr>
      <vt:lpstr>PowerPoint Presentation</vt:lpstr>
      <vt:lpstr>Ergebnisse - Fits</vt:lpstr>
      <vt:lpstr>Ergebnisse - Fits</vt:lpstr>
      <vt:lpstr>Ergebnisse - Vergleich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Riccabona Jakob</dc:creator>
  <cp:lastModifiedBy>Lukas</cp:lastModifiedBy>
  <cp:revision>1</cp:revision>
  <dcterms:created xsi:type="dcterms:W3CDTF">2021-11-20T13:03:09Z</dcterms:created>
  <dcterms:modified xsi:type="dcterms:W3CDTF">2023-06-30T06:43:47Z</dcterms:modified>
</cp:coreProperties>
</file>